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7" r:id="rId2"/>
    <p:sldId id="284" r:id="rId3"/>
    <p:sldId id="285" r:id="rId4"/>
    <p:sldId id="268" r:id="rId5"/>
    <p:sldId id="269" r:id="rId6"/>
    <p:sldId id="270" r:id="rId7"/>
    <p:sldId id="271" r:id="rId8"/>
    <p:sldId id="272" r:id="rId9"/>
    <p:sldId id="273" r:id="rId10"/>
    <p:sldId id="275" r:id="rId11"/>
    <p:sldId id="286" r:id="rId12"/>
    <p:sldId id="276" r:id="rId13"/>
    <p:sldId id="283" r:id="rId14"/>
    <p:sldId id="281" r:id="rId15"/>
    <p:sldId id="279" r:id="rId16"/>
    <p:sldId id="280" r:id="rId17"/>
    <p:sldId id="282" r:id="rId18"/>
    <p:sldId id="288" r:id="rId19"/>
    <p:sldId id="28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>
      <p:cViewPr varScale="1">
        <p:scale>
          <a:sx n="114" d="100"/>
          <a:sy n="114" d="100"/>
        </p:scale>
        <p:origin x="154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7B06E-E2AA-4B04-A289-675B9581FDF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FA1D7-3222-4CFF-9F2B-4DCCF376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5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0" y="3505200"/>
            <a:ext cx="9144000" cy="3352800"/>
          </a:xfrm>
          <a:prstGeom prst="rect">
            <a:avLst/>
          </a:pr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 flipV="1">
            <a:off x="0" y="3429000"/>
            <a:ext cx="9144000" cy="76200"/>
          </a:xfrm>
          <a:prstGeom prst="rect">
            <a:avLst/>
          </a:prstGeom>
          <a:solidFill>
            <a:srgbClr val="CE08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81000"/>
            <a:ext cx="2955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C tagline 1color K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8000"/>
            <a:ext cx="2590800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191000"/>
            <a:ext cx="7772400" cy="8382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816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174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2A704-26EA-4033-8F24-7ED56464CB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96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0" y="3505200"/>
            <a:ext cx="9144000" cy="3352800"/>
          </a:xfrm>
          <a:prstGeom prst="rect">
            <a:avLst/>
          </a:pr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 flipV="1">
            <a:off x="0" y="3429000"/>
            <a:ext cx="9144000" cy="76200"/>
          </a:xfrm>
          <a:prstGeom prst="rect">
            <a:avLst/>
          </a:prstGeom>
          <a:solidFill>
            <a:srgbClr val="CE08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81000"/>
            <a:ext cx="2955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C tagline 1color K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8000"/>
            <a:ext cx="2590800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191000"/>
            <a:ext cx="7772400" cy="8382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816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80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490132-CC37-4B24-8956-579F0E88D0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82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38300"/>
            <a:ext cx="72390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6400800"/>
            <a:ext cx="16002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00800"/>
            <a:ext cx="990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7490E3-111E-4C7B-ABAC-50C5099A2EFB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  <p:sp>
        <p:nvSpPr>
          <p:cNvPr id="1033" name="Rectangle 7"/>
          <p:cNvSpPr>
            <a:spLocks noChangeArrowheads="1"/>
          </p:cNvSpPr>
          <p:nvPr userDrawn="1"/>
        </p:nvSpPr>
        <p:spPr bwMode="auto">
          <a:xfrm>
            <a:off x="2590800" y="-33338"/>
            <a:ext cx="6553200" cy="1219201"/>
          </a:xfrm>
          <a:prstGeom prst="rect">
            <a:avLst/>
          </a:pr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031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3025"/>
            <a:ext cx="147955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0"/>
          <p:cNvSpPr>
            <a:spLocks noChangeArrowheads="1"/>
          </p:cNvSpPr>
          <p:nvPr userDrawn="1"/>
        </p:nvSpPr>
        <p:spPr bwMode="auto">
          <a:xfrm flipV="1">
            <a:off x="0" y="1219200"/>
            <a:ext cx="9144000" cy="76200"/>
          </a:xfrm>
          <a:prstGeom prst="rect">
            <a:avLst/>
          </a:prstGeom>
          <a:solidFill>
            <a:srgbClr val="CE08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304800"/>
            <a:ext cx="601980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" name="AutoShape 11"/>
          <p:cNvSpPr>
            <a:spLocks noChangeAspect="1" noChangeArrowheads="1"/>
          </p:cNvSpPr>
          <p:nvPr/>
        </p:nvSpPr>
        <p:spPr bwMode="auto">
          <a:xfrm>
            <a:off x="668338" y="133350"/>
            <a:ext cx="12541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8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CA0824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CA0824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CA0824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CA082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maxwellnee/china-aqi-tes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paretheair.com/aqi.cf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 dirty="0"/>
              <a:t>What should you include?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>
          <a:xfrm>
            <a:off x="258618" y="1447800"/>
            <a:ext cx="8686800" cy="1066800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Which dataset you chose to analyze? </a:t>
            </a:r>
          </a:p>
          <a:p>
            <a:pPr lvl="1" eaLnBrk="1" hangingPunct="1"/>
            <a:r>
              <a:rPr lang="en-US" altLang="en-US" sz="1800" b="1" u="sng" dirty="0"/>
              <a:t>China’s Air Quality Index (AQI) </a:t>
            </a:r>
          </a:p>
          <a:p>
            <a:pPr lvl="2" eaLnBrk="1" hangingPunct="1"/>
            <a:r>
              <a:rPr lang="en-US" altLang="en-US" sz="1200" dirty="0"/>
              <a:t>Ni, Pin. (2015). China AQI and correlative factors dataset in 2015 (Version 5) [Data file and code book]. </a:t>
            </a:r>
            <a:br>
              <a:rPr lang="en-US" altLang="en-US" sz="1200" dirty="0"/>
            </a:br>
            <a:r>
              <a:rPr lang="en-US" altLang="en-US" sz="1200" dirty="0"/>
              <a:t>             Retrieved from </a:t>
            </a:r>
            <a:r>
              <a:rPr lang="en-US" sz="1200" dirty="0">
                <a:hlinkClick r:id="rId2"/>
              </a:rPr>
              <a:t>https://www.kaggle.com/maxwellnee/china-aqi-test</a:t>
            </a:r>
            <a:endParaRPr lang="en-US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59358-7882-43A7-99BA-E978B4B07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31873" r="75000" b="6495"/>
          <a:stretch/>
        </p:blipFill>
        <p:spPr>
          <a:xfrm>
            <a:off x="1447800" y="2743200"/>
            <a:ext cx="6629401" cy="36029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D93105-B32D-44DB-9920-F5536F4E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99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EEBC-378B-4715-9C9A-533A7AC5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14⁰ C./58 ⁰ F.—Not So Good for YOUR health in China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08E9B-1E2C-4C11-90F4-32A5FA3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5499" r="34166" b="17372"/>
          <a:stretch/>
        </p:blipFill>
        <p:spPr>
          <a:xfrm>
            <a:off x="228604" y="1447800"/>
            <a:ext cx="8686791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8FA1F-FFFB-4CB5-A4F7-F139877C34EC}"/>
              </a:ext>
            </a:extLst>
          </p:cNvPr>
          <p:cNvSpPr txBox="1"/>
          <p:nvPr/>
        </p:nvSpPr>
        <p:spPr>
          <a:xfrm>
            <a:off x="2209800" y="4267200"/>
            <a:ext cx="2514600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par()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Line type and plot 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Temperature MAY influence AQI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GUESS WHO?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813E06-DEFB-411C-81D3-1BC0C4D4D47B}"/>
              </a:ext>
            </a:extLst>
          </p:cNvPr>
          <p:cNvSpPr/>
          <p:nvPr/>
        </p:nvSpPr>
        <p:spPr>
          <a:xfrm>
            <a:off x="8153400" y="3429000"/>
            <a:ext cx="609600" cy="609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4919-B331-4BBF-905C-717BC40F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97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874D-A66F-48CA-ACE5-D338DCA6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52800"/>
            <a:ext cx="6019800" cy="655638"/>
          </a:xfrm>
        </p:spPr>
        <p:txBody>
          <a:bodyPr/>
          <a:lstStyle/>
          <a:p>
            <a:r>
              <a:rPr lang="en-US" b="1" dirty="0"/>
              <a:t>ANSWER: Beijing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0246A-4887-4738-869C-ABA930CE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7074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A0CE-F47A-402B-93C8-6D59089B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Adjusting par()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853CB-9F5F-41BB-858B-8A36D24C0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6663" r="34166" b="17373"/>
          <a:stretch/>
        </p:blipFill>
        <p:spPr>
          <a:xfrm>
            <a:off x="381000" y="1676400"/>
            <a:ext cx="8218714" cy="480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CD80FF-50D2-46AE-9BB7-F7ADABC818F9}"/>
              </a:ext>
            </a:extLst>
          </p:cNvPr>
          <p:cNvSpPr txBox="1"/>
          <p:nvPr/>
        </p:nvSpPr>
        <p:spPr>
          <a:xfrm>
            <a:off x="2061754" y="5181600"/>
            <a:ext cx="2514600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par()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Line type, plot symbol, symbol size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A77A3-112E-4976-AC45-8B7C71B1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54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A0CE-F47A-402B-93C8-6D59089B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Adjusting par() –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5C6E5-EF1A-44D5-B36A-9E22ED18A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1873" r="34166" b="17372"/>
          <a:stretch/>
        </p:blipFill>
        <p:spPr>
          <a:xfrm>
            <a:off x="304799" y="1524000"/>
            <a:ext cx="8278585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D903D5-05A2-43AB-A320-FE283FB8FBC8}"/>
              </a:ext>
            </a:extLst>
          </p:cNvPr>
          <p:cNvSpPr txBox="1"/>
          <p:nvPr/>
        </p:nvSpPr>
        <p:spPr>
          <a:xfrm>
            <a:off x="2057400" y="4953000"/>
            <a:ext cx="2514600" cy="4924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par()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cex</a:t>
            </a:r>
            <a:r>
              <a:rPr lang="en-US" sz="1200" b="1" dirty="0"/>
              <a:t>=2 (bigger)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6A4AF-548E-412C-9F5E-13355144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19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BC63-B9FD-43A0-93E4-612DCDB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Colors par()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1EFE5-0D35-4B06-94FC-E1D600C1E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5499" r="34167" b="17372"/>
          <a:stretch/>
        </p:blipFill>
        <p:spPr>
          <a:xfrm>
            <a:off x="316527" y="1676400"/>
            <a:ext cx="8458192" cy="472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7C7B9-45D4-48FC-8696-3EDB5A0385F6}"/>
              </a:ext>
            </a:extLst>
          </p:cNvPr>
          <p:cNvSpPr txBox="1"/>
          <p:nvPr/>
        </p:nvSpPr>
        <p:spPr>
          <a:xfrm>
            <a:off x="2133600" y="4953000"/>
            <a:ext cx="2514600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par()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col.label</a:t>
            </a:r>
            <a:r>
              <a:rPr lang="en-US" sz="1200" b="1" dirty="0"/>
              <a:t> (blue)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col.axis</a:t>
            </a:r>
            <a:r>
              <a:rPr lang="en-US" sz="1200" b="1" dirty="0"/>
              <a:t> (red)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FC7B6-D910-4B4B-B45B-C722DAF9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716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8623-A91B-4F93-B631-F736AFCD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Text Characteristics</a:t>
            </a:r>
            <a:br>
              <a:rPr lang="en-US" dirty="0"/>
            </a:br>
            <a:r>
              <a:rPr lang="en-US" dirty="0"/>
              <a:t>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4CF50-94B2-4307-8769-C89C89FCA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5498" r="34166" b="17372"/>
          <a:stretch/>
        </p:blipFill>
        <p:spPr>
          <a:xfrm>
            <a:off x="1028700" y="1600200"/>
            <a:ext cx="7086600" cy="236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9B3A2-54B1-4F78-A74B-42A308307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39124" r="34166" b="17372"/>
          <a:stretch/>
        </p:blipFill>
        <p:spPr>
          <a:xfrm>
            <a:off x="1028700" y="4144961"/>
            <a:ext cx="7086600" cy="2362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CCCF0-5B25-4D1F-9242-1FD882B4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EC278-F088-4F14-A370-C99BB35B185B}"/>
              </a:ext>
            </a:extLst>
          </p:cNvPr>
          <p:cNvSpPr txBox="1"/>
          <p:nvPr/>
        </p:nvSpPr>
        <p:spPr>
          <a:xfrm>
            <a:off x="2133600" y="5410200"/>
            <a:ext cx="2514600" cy="8617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par()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(</a:t>
            </a:r>
            <a:r>
              <a:rPr lang="en-US" sz="1200" b="1" dirty="0" err="1"/>
              <a:t>font.lab</a:t>
            </a:r>
            <a:r>
              <a:rPr lang="en-US" sz="1200" b="1" dirty="0"/>
              <a:t>=5, </a:t>
            </a:r>
            <a:r>
              <a:rPr lang="en-US" sz="1200" b="1" dirty="0" err="1"/>
              <a:t>font.main</a:t>
            </a:r>
            <a:r>
              <a:rPr lang="en-US" sz="1200" b="1" dirty="0"/>
              <a:t>=7 </a:t>
            </a:r>
            <a:r>
              <a:rPr lang="en-US" sz="1200" b="1" dirty="0">
                <a:sym typeface="Wingdings" panose="05000000000000000000" pitchFamily="2" charset="2"/>
              </a:rPr>
              <a:t>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sym typeface="Wingdings" panose="05000000000000000000" pitchFamily="2" charset="2"/>
              </a:rPr>
              <a:t>Greek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8172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04D4-F6B0-4DB7-A006-826EEEC8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Margin Dimensions (5”x5”)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00B6-2008-415A-865A-6CC9182F7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5498" r="34166" b="17372"/>
          <a:stretch/>
        </p:blipFill>
        <p:spPr>
          <a:xfrm>
            <a:off x="228600" y="1752600"/>
            <a:ext cx="86868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F67A8-2AA7-4F1B-B306-5D7AA9E8BE1E}"/>
              </a:ext>
            </a:extLst>
          </p:cNvPr>
          <p:cNvSpPr txBox="1"/>
          <p:nvPr/>
        </p:nvSpPr>
        <p:spPr>
          <a:xfrm>
            <a:off x="2209800" y="4800600"/>
            <a:ext cx="251460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Square</a:t>
            </a:r>
            <a:endParaRPr lang="en-US" sz="1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E1107-2565-4767-8CD2-03EAE0F1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5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6BD5-F52E-4DB2-8BD5-68E7CC8D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Margin (5”x2”)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87F08-A5DE-40AC-9EC0-F5D8D99A4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1873" r="34166" b="17372"/>
          <a:stretch/>
        </p:blipFill>
        <p:spPr>
          <a:xfrm>
            <a:off x="304799" y="1676400"/>
            <a:ext cx="8490857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18824-B089-4885-A8D7-39D32F13BFB1}"/>
              </a:ext>
            </a:extLst>
          </p:cNvPr>
          <p:cNvSpPr txBox="1"/>
          <p:nvPr/>
        </p:nvSpPr>
        <p:spPr>
          <a:xfrm>
            <a:off x="2209800" y="4800600"/>
            <a:ext cx="251460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Rectangle</a:t>
            </a:r>
            <a:endParaRPr lang="en-US" sz="12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00578-FBB7-4077-BAA1-9C086B3A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378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E3B2-C2A1-4C3E-950F-33C7EE64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“subtitle”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02401-2655-48B5-9C73-B85EF02C9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28248" r="34166" b="17372"/>
          <a:stretch/>
        </p:blipFill>
        <p:spPr>
          <a:xfrm>
            <a:off x="228600" y="1676400"/>
            <a:ext cx="8458200" cy="4114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70013B-9C22-4082-BD47-40C08A190F40}"/>
              </a:ext>
            </a:extLst>
          </p:cNvPr>
          <p:cNvCxnSpPr/>
          <p:nvPr/>
        </p:nvCxnSpPr>
        <p:spPr>
          <a:xfrm>
            <a:off x="5181600" y="4953000"/>
            <a:ext cx="1143000" cy="609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4FF190-23E2-4D01-A3E7-448CFEDF7A83}"/>
              </a:ext>
            </a:extLst>
          </p:cNvPr>
          <p:cNvCxnSpPr>
            <a:cxnSpLocks/>
          </p:cNvCxnSpPr>
          <p:nvPr/>
        </p:nvCxnSpPr>
        <p:spPr>
          <a:xfrm flipV="1">
            <a:off x="2133600" y="3124200"/>
            <a:ext cx="914400" cy="762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45239-0AD7-478E-BD4F-FBE68213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04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9AEE-6CFE-4428-A2C9-EAF26D71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 Lessons Learned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8DFBC-AB30-47FD-8BB6-122BCE38B342}"/>
              </a:ext>
            </a:extLst>
          </p:cNvPr>
          <p:cNvSpPr txBox="1"/>
          <p:nvPr/>
        </p:nvSpPr>
        <p:spPr>
          <a:xfrm>
            <a:off x="1028700" y="1752600"/>
            <a:ext cx="708660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Ensure enough quantitative data for true graphics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“Sandwich” between </a:t>
            </a:r>
            <a:r>
              <a:rPr lang="en-US" sz="2000" b="1" i="1" dirty="0"/>
              <a:t>attach</a:t>
            </a:r>
            <a:r>
              <a:rPr lang="en-US" sz="2000" dirty="0"/>
              <a:t> and </a:t>
            </a:r>
            <a:r>
              <a:rPr lang="en-US" sz="2000" b="1" i="1" dirty="0"/>
              <a:t>detach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Jpeg() not jpg() for file save/conversion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Col() seems to work well with plain English “color” names in quotes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753F6-DBE7-4704-8A77-CB18F333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19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/>
              <a:t>What should you include? </a:t>
            </a:r>
            <a:r>
              <a:rPr lang="en-US" altLang="en-US" sz="2400" b="1" dirty="0"/>
              <a:t>(cont.)</a:t>
            </a:r>
            <a:endParaRPr lang="en-US" altLang="en-US" sz="3200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>
          <a:xfrm>
            <a:off x="213946" y="1447800"/>
            <a:ext cx="8686800" cy="4800600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What makes this dataset important?</a:t>
            </a:r>
          </a:p>
          <a:p>
            <a:pPr lvl="1" eaLnBrk="1" hangingPunct="1"/>
            <a:r>
              <a:rPr lang="en-US" altLang="en-US" sz="1800" dirty="0"/>
              <a:t>Many quantitative data points</a:t>
            </a:r>
          </a:p>
          <a:p>
            <a:pPr lvl="1" eaLnBrk="1" hangingPunct="1"/>
            <a:r>
              <a:rPr lang="en-US" altLang="en-US" sz="1800" dirty="0"/>
              <a:t>(Had to discard original)</a:t>
            </a:r>
          </a:p>
          <a:p>
            <a:pPr lvl="1" eaLnBrk="1" hangingPunct="1"/>
            <a:r>
              <a:rPr lang="en-US" altLang="en-US" sz="1800" dirty="0"/>
              <a:t>Provides many insights can be determined of AQI in comparison to other correlative factors</a:t>
            </a:r>
          </a:p>
          <a:p>
            <a:pPr lvl="2" eaLnBrk="1" hangingPunct="1"/>
            <a:r>
              <a:rPr lang="en-US" altLang="en-US" sz="1400" dirty="0" err="1"/>
              <a:t>Precip</a:t>
            </a:r>
            <a:r>
              <a:rPr lang="en-US" altLang="en-US" sz="1400" dirty="0"/>
              <a:t>., GDP, temp., pop density, coastal, etc.</a:t>
            </a:r>
            <a:br>
              <a:rPr lang="en-US" altLang="en-US" sz="1400" dirty="0"/>
            </a:br>
            <a:endParaRPr lang="en-US" altLang="en-US" sz="1400" dirty="0"/>
          </a:p>
          <a:p>
            <a:pPr eaLnBrk="1" hangingPunct="1"/>
            <a:r>
              <a:rPr lang="en-US" altLang="en-US" sz="2000" b="1" dirty="0"/>
              <a:t>What research questions you are asking (sample)?</a:t>
            </a:r>
          </a:p>
          <a:p>
            <a:pPr lvl="1" eaLnBrk="1" hangingPunct="1"/>
            <a:r>
              <a:rPr lang="en-US" altLang="en-US" sz="1800" dirty="0"/>
              <a:t>Relationship between AQI and GDP</a:t>
            </a:r>
          </a:p>
          <a:p>
            <a:pPr lvl="1" eaLnBrk="1" hangingPunct="1"/>
            <a:r>
              <a:rPr lang="en-US" altLang="en-US" sz="1800" dirty="0"/>
              <a:t>Relationship between AQI and country location (coastal [binary])</a:t>
            </a:r>
          </a:p>
          <a:p>
            <a:pPr lvl="1" eaLnBrk="1" hangingPunct="1"/>
            <a:r>
              <a:rPr lang="en-US" altLang="en-US" sz="1800" dirty="0"/>
              <a:t>Relationship between AQI and Altitude</a:t>
            </a:r>
          </a:p>
          <a:p>
            <a:pPr marL="457200" lvl="1" indent="0" eaLnBrk="1" hangingPunct="1">
              <a:buNone/>
            </a:pPr>
            <a:endParaRPr lang="en-US" altLang="en-US" sz="1800" b="1" dirty="0"/>
          </a:p>
          <a:p>
            <a:pPr lvl="1" eaLnBrk="1" hangingPunct="1"/>
            <a:endParaRPr lang="en-US" altLang="en-US" sz="1800" b="1" dirty="0"/>
          </a:p>
          <a:p>
            <a:pPr eaLnBrk="1" hangingPunct="1"/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1D119-0053-4DF3-9125-FB0E88FC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090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What should you include? </a:t>
            </a:r>
            <a:r>
              <a:rPr lang="en-US" altLang="en-US" sz="2000" b="1" dirty="0"/>
              <a:t>(cont.)</a:t>
            </a:r>
            <a:endParaRPr lang="en-US" alt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>
          <a:xfrm>
            <a:off x="304800" y="1447800"/>
            <a:ext cx="8077200" cy="4800600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How the dataset applies to a specific business decision?</a:t>
            </a:r>
          </a:p>
          <a:p>
            <a:pPr lvl="2" eaLnBrk="1" hangingPunct="1"/>
            <a:r>
              <a:rPr lang="en-US" altLang="en-US" sz="1400" dirty="0"/>
              <a:t>Where to locate a business in China based on “quality of life”?</a:t>
            </a:r>
          </a:p>
          <a:p>
            <a:pPr lvl="3" eaLnBrk="1" hangingPunct="1"/>
            <a:r>
              <a:rPr lang="en-US" altLang="en-US" sz="1200" dirty="0"/>
              <a:t> AQI, </a:t>
            </a:r>
            <a:r>
              <a:rPr lang="en-US" altLang="en-US" sz="1200" dirty="0" err="1"/>
              <a:t>GreenCoverage</a:t>
            </a:r>
            <a:r>
              <a:rPr lang="en-US" altLang="en-US" sz="1200" dirty="0"/>
              <a:t>, Incineration</a:t>
            </a:r>
          </a:p>
          <a:p>
            <a:pPr lvl="2" eaLnBrk="1" hangingPunct="1"/>
            <a:r>
              <a:rPr lang="en-US" altLang="en-US" sz="1400" dirty="0"/>
              <a:t>Which areas are the most prosperous?</a:t>
            </a:r>
          </a:p>
          <a:p>
            <a:pPr lvl="3" eaLnBrk="1" hangingPunct="1"/>
            <a:r>
              <a:rPr lang="en-US" altLang="en-US" sz="1200" dirty="0"/>
              <a:t>Enough employees [</a:t>
            </a:r>
            <a:r>
              <a:rPr lang="en-US" altLang="en-US" sz="1200" dirty="0" err="1"/>
              <a:t>PopulationDensity</a:t>
            </a:r>
            <a:r>
              <a:rPr lang="en-US" altLang="en-US" sz="1200" dirty="0"/>
              <a:t>]</a:t>
            </a:r>
          </a:p>
          <a:p>
            <a:pPr lvl="3" eaLnBrk="1" hangingPunct="1"/>
            <a:r>
              <a:rPr lang="en-US" altLang="en-US" sz="1200" dirty="0"/>
              <a:t>Skills available [high GDP])</a:t>
            </a:r>
          </a:p>
          <a:p>
            <a:pPr marL="914400" lvl="2" indent="0" eaLnBrk="1" hangingPunct="1">
              <a:buNone/>
            </a:pPr>
            <a:endParaRPr lang="en-US" altLang="en-US" sz="1400" dirty="0"/>
          </a:p>
          <a:p>
            <a:pPr eaLnBrk="1" hangingPunct="1"/>
            <a:r>
              <a:rPr lang="en-US" altLang="en-US" sz="2000" b="1" dirty="0"/>
              <a:t>Why your analysis would be important and/or how it closes gaps in knowledge?</a:t>
            </a:r>
          </a:p>
          <a:p>
            <a:pPr lvl="1" eaLnBrk="1" hangingPunct="1"/>
            <a:r>
              <a:rPr lang="en-US" altLang="en-US" sz="1800" dirty="0"/>
              <a:t>Identifies critical environmental and health factors for China and China operations</a:t>
            </a:r>
          </a:p>
          <a:p>
            <a:pPr lvl="1" eaLnBrk="1" hangingPunct="1"/>
            <a:r>
              <a:rPr lang="en-US" altLang="en-US" sz="1800" dirty="0"/>
              <a:t>Would locate </a:t>
            </a:r>
            <a:r>
              <a:rPr lang="en-US" altLang="en-US" sz="1800" b="1" i="1" dirty="0"/>
              <a:t>optimal</a:t>
            </a:r>
            <a:r>
              <a:rPr lang="en-US" altLang="en-US" sz="1800" dirty="0"/>
              <a:t> business locations [closes gap].</a:t>
            </a:r>
          </a:p>
          <a:p>
            <a:pPr lvl="2" eaLnBrk="1" hangingPunct="1"/>
            <a:r>
              <a:rPr lang="en-US" altLang="en-US" sz="1400" dirty="0"/>
              <a:t>Good AQI and good access to resources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B237C-7310-4EB1-94F1-B3B2BE32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15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E3E8-BCDB-495C-943F-C40965DA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My_Dataset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24B1B-3D57-4FEA-9CD3-0663BF67D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7" t="2870" r="34166" b="20997"/>
          <a:stretch/>
        </p:blipFill>
        <p:spPr>
          <a:xfrm>
            <a:off x="228600" y="1447800"/>
            <a:ext cx="6400800" cy="475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4BD4E-105D-4D15-BCCA-3002E1BCC66D}"/>
              </a:ext>
            </a:extLst>
          </p:cNvPr>
          <p:cNvSpPr txBox="1"/>
          <p:nvPr/>
        </p:nvSpPr>
        <p:spPr>
          <a:xfrm>
            <a:off x="6629400" y="1453662"/>
            <a:ext cx="18288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Retrieved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Multiple quant. data 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00E34-74F4-4749-BC79-B6C85C07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1FBC33-8F7D-4A04-B076-E849AF5C9C47}"/>
              </a:ext>
            </a:extLst>
          </p:cNvPr>
          <p:cNvSpPr/>
          <p:nvPr/>
        </p:nvSpPr>
        <p:spPr>
          <a:xfrm>
            <a:off x="2438400" y="5181600"/>
            <a:ext cx="3276600" cy="838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CA5D-3DFF-4252-B54C-F1B39F8F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Population Density v. AQI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C54FB-64FD-4F5D-AD70-776630113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9124" r="34166" b="17372"/>
          <a:stretch/>
        </p:blipFill>
        <p:spPr>
          <a:xfrm>
            <a:off x="304800" y="1828800"/>
            <a:ext cx="8172450" cy="3695700"/>
          </a:xfrm>
          <a:prstGeom prst="rect">
            <a:avLst/>
          </a:prstGeom>
        </p:spPr>
      </p:pic>
      <p:pic>
        <p:nvPicPr>
          <p:cNvPr id="1026" name="Picture 2" descr="Image result for what is aqi">
            <a:extLst>
              <a:ext uri="{FF2B5EF4-FFF2-40B4-BE49-F238E27FC236}">
                <a16:creationId xmlns:a16="http://schemas.microsoft.com/office/drawing/2014/main" id="{FD981B97-575F-43FE-A2B4-5B277365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81400"/>
            <a:ext cx="3318233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68615-6474-41FD-8440-119C62B428AF}"/>
              </a:ext>
            </a:extLst>
          </p:cNvPr>
          <p:cNvSpPr txBox="1"/>
          <p:nvPr/>
        </p:nvSpPr>
        <p:spPr>
          <a:xfrm>
            <a:off x="6324600" y="2537936"/>
            <a:ext cx="18288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 Studio extract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Density not a major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2E0E6-FADB-4596-8C9A-EC3624DB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30F35-3E87-474C-8982-DB9293F550CA}"/>
              </a:ext>
            </a:extLst>
          </p:cNvPr>
          <p:cNvSpPr txBox="1"/>
          <p:nvPr/>
        </p:nvSpPr>
        <p:spPr>
          <a:xfrm>
            <a:off x="1066800" y="5983129"/>
            <a:ext cx="2797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http://www.sparetheair.com/aqi.cfm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2284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DFF0-B695-4F7B-8FC3-AE5CC02C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Pdf conversion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1B72A-C9EF-4EC6-A6A9-5958D21C9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-754" r="44167" b="28247"/>
          <a:stretch/>
        </p:blipFill>
        <p:spPr>
          <a:xfrm>
            <a:off x="1371600" y="1524000"/>
            <a:ext cx="6400800" cy="4741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5CAB50-75E4-4211-B2A6-3288DFDDD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35498" r="52500" b="35499"/>
          <a:stretch/>
        </p:blipFill>
        <p:spPr>
          <a:xfrm>
            <a:off x="380999" y="2286000"/>
            <a:ext cx="3724275" cy="2362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2386F4-183C-4F45-A295-DCB94136FF98}"/>
              </a:ext>
            </a:extLst>
          </p:cNvPr>
          <p:cNvCxnSpPr>
            <a:cxnSpLocks/>
          </p:cNvCxnSpPr>
          <p:nvPr/>
        </p:nvCxnSpPr>
        <p:spPr>
          <a:xfrm flipH="1">
            <a:off x="4495800" y="1828800"/>
            <a:ext cx="762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B01D0D-2C1E-4390-A108-C444C6CD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5F6B2-3729-4349-8401-03ADA277A773}"/>
              </a:ext>
            </a:extLst>
          </p:cNvPr>
          <p:cNvSpPr txBox="1"/>
          <p:nvPr/>
        </p:nvSpPr>
        <p:spPr>
          <a:xfrm>
            <a:off x="5410200" y="914400"/>
            <a:ext cx="314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Jpg conversion too with original dataset</a:t>
            </a:r>
          </a:p>
        </p:txBody>
      </p:sp>
    </p:spTree>
    <p:extLst>
      <p:ext uri="{BB962C8B-B14F-4D97-AF65-F5344CB8AC3E}">
        <p14:creationId xmlns:p14="http://schemas.microsoft.com/office/powerpoint/2010/main" val="250283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FD87-B9AB-4E03-BEAE-A1BB705D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Boxplot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2BAB8-D02B-4675-85CD-62E88E7F9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5498" r="34166" b="17372"/>
          <a:stretch/>
        </p:blipFill>
        <p:spPr>
          <a:xfrm>
            <a:off x="457200" y="1752600"/>
            <a:ext cx="8001000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C84E30-BF1B-4A80-9F67-252693C6B380}"/>
              </a:ext>
            </a:extLst>
          </p:cNvPr>
          <p:cNvSpPr txBox="1"/>
          <p:nvPr/>
        </p:nvSpPr>
        <p:spPr>
          <a:xfrm>
            <a:off x="2286000" y="5029200"/>
            <a:ext cx="22860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Hist() and boxplot() not real helpful with this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90A6A-DA5C-4876-BBB3-0D5C94B1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73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3D0D-D950-43D2-90BF-28ED1A79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Is AQI Better on Coast? 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CDCE6-4246-4B1F-94E9-C272DD1FA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5498" r="34166" b="17372"/>
          <a:stretch/>
        </p:blipFill>
        <p:spPr>
          <a:xfrm>
            <a:off x="381000" y="1981200"/>
            <a:ext cx="784860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6F1B6-200B-4B9B-B3DF-F4CF0ED60C67}"/>
              </a:ext>
            </a:extLst>
          </p:cNvPr>
          <p:cNvSpPr txBox="1"/>
          <p:nvPr/>
        </p:nvSpPr>
        <p:spPr>
          <a:xfrm>
            <a:off x="2133600" y="4800600"/>
            <a:ext cx="22860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0 = Not coastal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1 = Coastal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 real difference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D90BE-0CAF-401F-8A99-A5B0D549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26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0D8DD-A200-4F50-BC27-505C03F8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Does Altitude Improve AQI? Yes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94AC9-B5C1-4E4C-93C4-F0C728865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5498" r="34166" b="17372"/>
          <a:stretch/>
        </p:blipFill>
        <p:spPr>
          <a:xfrm>
            <a:off x="609600" y="1828800"/>
            <a:ext cx="8001000" cy="434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63D56-1E8B-426C-8C22-2F9DF8678E01}"/>
              </a:ext>
            </a:extLst>
          </p:cNvPr>
          <p:cNvSpPr txBox="1"/>
          <p:nvPr/>
        </p:nvSpPr>
        <p:spPr>
          <a:xfrm>
            <a:off x="2596662" y="4572000"/>
            <a:ext cx="213360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Altitude is better for lower AQI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Sea Level [coastal] worse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567FA-64BC-4E2B-94B5-AFD4BC3AC53B}"/>
              </a:ext>
            </a:extLst>
          </p:cNvPr>
          <p:cNvSpPr/>
          <p:nvPr/>
        </p:nvSpPr>
        <p:spPr>
          <a:xfrm>
            <a:off x="6717323" y="4724400"/>
            <a:ext cx="1661746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7BC24-12BF-43D8-B6F1-C2E42897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2A704-26EA-4033-8F24-7ED56464CB4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811633"/>
      </p:ext>
    </p:extLst>
  </p:cSld>
  <p:clrMapOvr>
    <a:masterClrMapping/>
  </p:clrMapOvr>
</p:sld>
</file>

<file path=ppt/theme/theme1.xml><?xml version="1.0" encoding="utf-8"?>
<a:theme xmlns:a="http://schemas.openxmlformats.org/drawingml/2006/main" name="1_CapitolCollege">
  <a:themeElements>
    <a:clrScheme name="CapitolColle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pitolColle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itolColle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itolColle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itolColle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 Powerpoint Template_April2013_GP</Template>
  <TotalTime>5084</TotalTime>
  <Words>468</Words>
  <Application>Microsoft Office PowerPoint</Application>
  <PresentationFormat>On-screen Show (4:3)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1_CapitolCollege</vt:lpstr>
      <vt:lpstr>What should you include?</vt:lpstr>
      <vt:lpstr>What should you include? (cont.)</vt:lpstr>
      <vt:lpstr>What should you include? (cont.)</vt:lpstr>
      <vt:lpstr>My_Dataset</vt:lpstr>
      <vt:lpstr>Population Density v. AQI</vt:lpstr>
      <vt:lpstr>Pdf conversion</vt:lpstr>
      <vt:lpstr>Boxplot</vt:lpstr>
      <vt:lpstr>Is AQI Better on Coast? No</vt:lpstr>
      <vt:lpstr>Does Altitude Improve AQI? Yes</vt:lpstr>
      <vt:lpstr>14⁰ C./58 ⁰ F.—Not So Good for YOUR health in China</vt:lpstr>
      <vt:lpstr>ANSWER: Beijing</vt:lpstr>
      <vt:lpstr>Adjusting par()</vt:lpstr>
      <vt:lpstr>Adjusting par() – Part 2</vt:lpstr>
      <vt:lpstr>Colors par()</vt:lpstr>
      <vt:lpstr>Text Characteristics  </vt:lpstr>
      <vt:lpstr>Margin Dimensions (5”x5”)</vt:lpstr>
      <vt:lpstr>Margin (5”x2”)</vt:lpstr>
      <vt:lpstr>Creating a “subtitle”</vt:lpstr>
      <vt:lpstr>R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Presentation</dc:title>
  <dc:creator>Gale Pomper</dc:creator>
  <cp:lastModifiedBy>Mark Russo</cp:lastModifiedBy>
  <cp:revision>48</cp:revision>
  <dcterms:created xsi:type="dcterms:W3CDTF">2019-05-10T02:29:57Z</dcterms:created>
  <dcterms:modified xsi:type="dcterms:W3CDTF">2020-01-07T13:17:15Z</dcterms:modified>
</cp:coreProperties>
</file>